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5" r:id="rId2"/>
    <p:sldId id="343" r:id="rId3"/>
    <p:sldId id="310" r:id="rId4"/>
    <p:sldId id="311" r:id="rId5"/>
    <p:sldId id="344" r:id="rId6"/>
    <p:sldId id="312" r:id="rId7"/>
    <p:sldId id="345" r:id="rId8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mrod Stoler" initials="NS" lastIdx="1" clrIdx="0">
    <p:extLst>
      <p:ext uri="{19B8F6BF-5375-455C-9EA6-DF929625EA0E}">
        <p15:presenceInfo xmlns:p15="http://schemas.microsoft.com/office/powerpoint/2012/main" userId="S-1-5-21-304654729-3147011263-1431158397-1099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2-25T11:31:56.557" idx="1">
    <p:pos x="10" y="10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9A3DD9-7D5E-4CDA-B291-05FFE618305C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E96A9-2B3E-4394-BB12-9D570E443939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65159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HUDSON – ORACLE &gt;</a:t>
            </a:r>
            <a:r>
              <a:rPr lang="en-US" baseline="0" dirty="0"/>
              <a:t> JENKINS, STARTED 2004 BY THIS MAN</a:t>
            </a:r>
          </a:p>
          <a:p>
            <a:r>
              <a:rPr lang="en-US" baseline="0" dirty="0"/>
              <a:t>OPEN SOURCE PROJECT &gt; CLOUDBEES MAINTAINERS TODAY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006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בחברות מסורתיות, הזמן שעובר מרגע שהלקוח מבקש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FEATURE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חדש,למשל, עד לשחרור הגרסה וקבלת ה-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FEEDBACK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עלול להיות גדול מאוד. הרעיון של 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DEVOPS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הוא להביא למינימום את הזמן הזה ולבצע את כל התהליכים, מרגע שחרור התוכנה ועד לשחרור המוצר ללקוח בצורה אוטומטית ולמעשה </a:t>
            </a:r>
            <a:r>
              <a:rPr lang="he-IL" b="1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באופן רצוף ומתמשך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</a:p>
          <a:p>
            <a:pPr algn="r" rtl="1"/>
            <a:r>
              <a:rPr lang="he-IL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הרעיון שעומד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בבסיס 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DEVOPS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הוא למעשה שיווקי – מי שיספק פתרונות מהירים יותר, בתדירות גבוהה יותר ובאמינות גבוהה יותר, לבעיות של הלקוחות שלו יצליח לנצח את התחרות!</a:t>
            </a:r>
          </a:p>
          <a:p>
            <a:pPr algn="r" rtl="1"/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CI = CONTINUOUS INTEGRATION</a:t>
            </a:r>
          </a:p>
          <a:p>
            <a:pPr algn="r" rtl="1"/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CD = CONTINUOUS DELIVERY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550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ג'נקינס הוא פלטפורמת תוכנה כתובה ב-</a:t>
            </a:r>
            <a:r>
              <a:rPr lang="en-US" dirty="0"/>
              <a:t>JAVA</a:t>
            </a:r>
            <a:r>
              <a:rPr lang="he-IL" baseline="0" dirty="0"/>
              <a:t> שהיא המנוע של </a:t>
            </a:r>
            <a:r>
              <a:rPr lang="en-US" baseline="0" dirty="0"/>
              <a:t>CD</a:t>
            </a:r>
            <a:r>
              <a:rPr lang="he-IL" baseline="0" dirty="0"/>
              <a:t>/</a:t>
            </a:r>
            <a:r>
              <a:rPr lang="en-US" baseline="0" dirty="0"/>
              <a:t>CI</a:t>
            </a:r>
            <a:r>
              <a:rPr lang="he-IL" baseline="0" dirty="0"/>
              <a:t>. התוכנה משמשת כ-</a:t>
            </a:r>
            <a:r>
              <a:rPr lang="en-US" baseline="0" dirty="0"/>
              <a:t>HUB</a:t>
            </a:r>
            <a:r>
              <a:rPr lang="he-IL" baseline="0" dirty="0"/>
              <a:t> של מערכות הפיתוח, בדיקות תוכנה ושחרור התוכנה ללקוח.</a:t>
            </a:r>
          </a:p>
          <a:p>
            <a:pPr algn="r" rtl="1"/>
            <a:r>
              <a:rPr lang="he-IL" baseline="0" dirty="0"/>
              <a:t>ג'נקינס מקושר לכל נקודות המפתח של </a:t>
            </a:r>
            <a:r>
              <a:rPr lang="en-US" baseline="0" dirty="0"/>
              <a:t>Development</a:t>
            </a:r>
            <a:r>
              <a:rPr lang="he-IL" baseline="0" dirty="0"/>
              <a:t> ו- </a:t>
            </a:r>
            <a:r>
              <a:rPr lang="en-US" baseline="0" dirty="0"/>
              <a:t>Operations</a:t>
            </a:r>
            <a:r>
              <a:rPr lang="he-IL" baseline="0" dirty="0"/>
              <a:t> ומפעיל ומפקח עליהן</a:t>
            </a:r>
          </a:p>
          <a:p>
            <a:pPr algn="r" rtl="1"/>
            <a:r>
              <a:rPr lang="he-IL" dirty="0"/>
              <a:t>דוגמה – </a:t>
            </a:r>
            <a:r>
              <a:rPr lang="en-US" dirty="0"/>
              <a:t>GITHUB</a:t>
            </a:r>
            <a:r>
              <a:rPr lang="he-IL" dirty="0"/>
              <a:t> -&gt;</a:t>
            </a:r>
            <a:r>
              <a:rPr lang="en-US" dirty="0"/>
              <a:t> CONFIG</a:t>
            </a:r>
            <a:r>
              <a:rPr lang="he-IL" baseline="0" dirty="0"/>
              <a:t> -&gt;</a:t>
            </a:r>
            <a:r>
              <a:rPr lang="en-US" baseline="0" dirty="0"/>
              <a:t> BUILD</a:t>
            </a:r>
            <a:r>
              <a:rPr lang="he-IL" baseline="0" dirty="0"/>
              <a:t> -&gt;</a:t>
            </a:r>
            <a:r>
              <a:rPr lang="en-US" baseline="0" dirty="0"/>
              <a:t> TEST</a:t>
            </a:r>
            <a:r>
              <a:rPr lang="he-IL" baseline="0" dirty="0"/>
              <a:t> -&gt;</a:t>
            </a:r>
            <a:r>
              <a:rPr lang="en-US" baseline="0" dirty="0"/>
              <a:t> RELEASE</a:t>
            </a:r>
            <a:r>
              <a:rPr lang="he-IL" baseline="0" dirty="0"/>
              <a:t> -&gt;</a:t>
            </a:r>
            <a:r>
              <a:rPr lang="en-US" baseline="0" dirty="0"/>
              <a:t> DEPLOY</a:t>
            </a:r>
            <a:r>
              <a:rPr lang="he-IL" baseline="0" dirty="0"/>
              <a:t>    של אתר אינטרנט</a:t>
            </a:r>
          </a:p>
          <a:p>
            <a:pPr algn="r" rtl="1"/>
            <a:r>
              <a:rPr lang="he-IL" b="1" i="0" baseline="0" dirty="0"/>
              <a:t>ניהול התהליך מתבצע באמצעות </a:t>
            </a:r>
            <a:r>
              <a:rPr lang="en-US" b="1" i="0" baseline="0" dirty="0"/>
              <a:t>PIPELINE</a:t>
            </a:r>
            <a:r>
              <a:rPr lang="he-IL" b="1" i="0" baseline="0" dirty="0"/>
              <a:t> שכתוב כ-</a:t>
            </a:r>
            <a:r>
              <a:rPr lang="en-US" b="1" i="0" baseline="0" dirty="0"/>
              <a:t>SCRIPT</a:t>
            </a:r>
            <a:r>
              <a:rPr lang="he-IL" b="1" i="0" baseline="0" dirty="0"/>
              <a:t> בג'נקינס</a:t>
            </a:r>
          </a:p>
          <a:p>
            <a:pPr algn="r" rtl="1"/>
            <a:r>
              <a:rPr lang="he-IL" baseline="0" dirty="0"/>
              <a:t>דוגמה אמיתית.....</a:t>
            </a:r>
          </a:p>
          <a:p>
            <a:pPr algn="r" rtl="1"/>
            <a:r>
              <a:rPr lang="he-IL" baseline="0" dirty="0"/>
              <a:t>שחרור תוכנה בליפמן הנדסה -----  עדכון גרסאות ע"י קבוצת פיתוח  ----  </a:t>
            </a:r>
            <a:r>
              <a:rPr lang="en-US" baseline="0" dirty="0"/>
              <a:t>COMMIT</a:t>
            </a:r>
            <a:r>
              <a:rPr lang="he-IL" baseline="0" dirty="0"/>
              <a:t>  ------    </a:t>
            </a:r>
            <a:r>
              <a:rPr lang="en-US" baseline="0" dirty="0"/>
              <a:t>CONFIG</a:t>
            </a:r>
            <a:r>
              <a:rPr lang="he-IL" baseline="0" dirty="0"/>
              <a:t>  הרבה מאוד סוגים שונים של מוצרים מקוד אחד  </a:t>
            </a:r>
            <a:r>
              <a:rPr lang="en-US" baseline="0" dirty="0"/>
              <a:t>REUSABILITY</a:t>
            </a:r>
            <a:r>
              <a:rPr lang="he-IL" baseline="0" dirty="0"/>
              <a:t>   ------   </a:t>
            </a:r>
            <a:r>
              <a:rPr lang="en-US" baseline="0" dirty="0"/>
              <a:t>BUILD</a:t>
            </a:r>
            <a:r>
              <a:rPr lang="he-IL" baseline="0" dirty="0"/>
              <a:t>   -------   </a:t>
            </a:r>
            <a:r>
              <a:rPr lang="en-US" baseline="0" dirty="0"/>
              <a:t>TESTING</a:t>
            </a:r>
            <a:r>
              <a:rPr lang="he-IL" baseline="0" dirty="0"/>
              <a:t>   -----   </a:t>
            </a:r>
            <a:r>
              <a:rPr lang="en-US" baseline="0" dirty="0"/>
              <a:t>DEPLOY</a:t>
            </a:r>
            <a:r>
              <a:rPr lang="he-IL" baseline="0" dirty="0"/>
              <a:t>&amp;</a:t>
            </a:r>
            <a:r>
              <a:rPr lang="en-US" baseline="0" dirty="0"/>
              <a:t>RELEASE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72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בחברות מסורתיות, הזמן שעובר מרגע שהלקוח מבקש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FEATURE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חדש,למשל, עד לשחרור הגרסה וקבלת ה-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FEEDBACK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עלול להיות גדול מאוד. הרעיון של 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DEVOPS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הוא להביא למינימום את הזמן הזה ולבצע את כל התהליכים, מרגע שחרור התוכנה ועד לשחרור המוצר ללקוח בצורה אוטומטית ולמעשה </a:t>
            </a:r>
            <a:r>
              <a:rPr lang="he-IL" b="1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באופן רצוף ומתמשך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</a:p>
          <a:p>
            <a:pPr algn="r" rtl="1"/>
            <a:r>
              <a:rPr lang="he-IL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הרעיון שעומד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בבסיס 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DEVOPS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הוא למעשה שיווקי – מי שיספק פתרונות מהירים יותר, בתדירות גבוהה יותר ובאמינות גבוהה יותר, לבעיות של הלקוחות שלו יצליח לנצח את התחרות!</a:t>
            </a:r>
          </a:p>
          <a:p>
            <a:pPr algn="r" rtl="1"/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CI = CONTINUOUS INTEGRATION</a:t>
            </a:r>
          </a:p>
          <a:p>
            <a:pPr algn="r" rtl="1"/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CD = CONTINUOUS DELIVERY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906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בחברות מסורתיות, הזמן שעובר מרגע שהלקוח מבקש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FEATURE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חדש,למשל, עד לשחרור הגרסה וקבלת ה-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FEEDBACK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עלול להיות גדול מאוד. הרעיון של 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DEVOPS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הוא להביא למינימום את הזמן הזה ולבצע את כל התהליכים, מרגע שחרור התוכנה ועד לשחרור המוצר ללקוח בצורה אוטומטית ולמעשה </a:t>
            </a:r>
            <a:r>
              <a:rPr lang="he-IL" b="1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באופן רצוף ומתמשך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</a:p>
          <a:p>
            <a:pPr algn="r" rtl="1"/>
            <a:r>
              <a:rPr lang="he-IL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הרעיון שעומד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בבסיס </a:t>
            </a:r>
            <a:r>
              <a:rPr lang="en-US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DEVOPS</a:t>
            </a:r>
            <a:r>
              <a:rPr lang="he-IL" baseline="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 הוא למעשה שיווקי – מי שיספק פתרונות מהירים יותר, בתדירות גבוהה יותר ובאמינות גבוהה יותר, לבעיות של הלקוחות שלו יצליח לנצח את התחרות!</a:t>
            </a:r>
          </a:p>
          <a:p>
            <a:pPr algn="r" rtl="1"/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CI = CONTINUOUS INTEGRATION</a:t>
            </a:r>
          </a:p>
          <a:p>
            <a:pPr algn="r" rtl="1"/>
            <a:r>
              <a:rPr lang="en-US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CD = CONTINUOUS DELIVERY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87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גישת</a:t>
            </a:r>
            <a:r>
              <a:rPr lang="he-IL" baseline="0" dirty="0"/>
              <a:t> </a:t>
            </a:r>
            <a:r>
              <a:rPr lang="en-US" baseline="0" dirty="0"/>
              <a:t>ADMIN</a:t>
            </a:r>
            <a:r>
              <a:rPr lang="he-IL" baseline="0" dirty="0"/>
              <a:t> ל-</a:t>
            </a:r>
            <a:r>
              <a:rPr lang="en-US" baseline="0" dirty="0"/>
              <a:t>JENKINS</a:t>
            </a:r>
            <a:r>
              <a:rPr lang="he-IL" baseline="0" dirty="0"/>
              <a:t> היא </a:t>
            </a:r>
            <a:r>
              <a:rPr lang="en-US" baseline="0" dirty="0"/>
              <a:t>GOD MODE</a:t>
            </a:r>
            <a:r>
              <a:rPr lang="he-IL" baseline="0" dirty="0"/>
              <a:t> למעשה, לא רק לסרבר של ג'נקינס אלא לכל המערכות שמתחברות אליו ומכאן הסכנה.</a:t>
            </a:r>
          </a:p>
          <a:p>
            <a:pPr algn="r" rtl="1"/>
            <a:r>
              <a:rPr lang="he-IL" baseline="0" dirty="0"/>
              <a:t>ישנן מספר דרכים לשלוף את כל הנתונים והסודות, כולל </a:t>
            </a:r>
            <a:r>
              <a:rPr lang="en-US" baseline="0" dirty="0"/>
              <a:t>CODE EXECUTION</a:t>
            </a:r>
            <a:r>
              <a:rPr lang="he-IL" baseline="0" dirty="0"/>
              <a:t>, אם רק רוצים (לא צריך!)</a:t>
            </a:r>
          </a:p>
          <a:p>
            <a:pPr algn="r" rtl="1"/>
            <a:r>
              <a:rPr lang="he-IL" baseline="0" dirty="0"/>
              <a:t>מקבלים אוטומטית גישה לקוד, גישה לכל המפתחות השמורים ב-</a:t>
            </a:r>
            <a:r>
              <a:rPr lang="en-US" baseline="0" dirty="0"/>
              <a:t>JENKINS</a:t>
            </a:r>
            <a:r>
              <a:rPr lang="he-IL" baseline="0" dirty="0"/>
              <a:t> ==== </a:t>
            </a:r>
            <a:r>
              <a:rPr lang="en-US" baseline="0" dirty="0"/>
              <a:t>AWS</a:t>
            </a:r>
            <a:r>
              <a:rPr lang="he-IL" baseline="0" dirty="0"/>
              <a:t>, </a:t>
            </a:r>
            <a:r>
              <a:rPr lang="en-US" baseline="0" dirty="0"/>
              <a:t>DOCKER</a:t>
            </a:r>
            <a:r>
              <a:rPr lang="he-IL" baseline="0" dirty="0"/>
              <a:t>, </a:t>
            </a:r>
            <a:r>
              <a:rPr lang="en-US" baseline="0" dirty="0"/>
              <a:t>GITHUB</a:t>
            </a:r>
            <a:r>
              <a:rPr lang="he-IL" baseline="0" dirty="0"/>
              <a:t>, </a:t>
            </a:r>
            <a:r>
              <a:rPr lang="en-US" baseline="0" dirty="0"/>
              <a:t>DATABASES</a:t>
            </a:r>
            <a:r>
              <a:rPr lang="he-IL" baseline="0" dirty="0"/>
              <a:t> ואחרים......</a:t>
            </a:r>
          </a:p>
          <a:p>
            <a:pPr algn="r" rtl="1"/>
            <a:r>
              <a:rPr lang="he-IL" baseline="0" dirty="0"/>
              <a:t>מכיוון שג'נקינס הוא ה-</a:t>
            </a:r>
            <a:r>
              <a:rPr lang="en-US" baseline="0" dirty="0"/>
              <a:t>HUB</a:t>
            </a:r>
            <a:r>
              <a:rPr lang="he-IL" baseline="0" dirty="0"/>
              <a:t> של כל הפעולות הקשורות ב- </a:t>
            </a:r>
            <a:r>
              <a:rPr lang="en-US" baseline="0" dirty="0"/>
              <a:t>OPS</a:t>
            </a:r>
            <a:r>
              <a:rPr lang="he-IL" baseline="0" dirty="0"/>
              <a:t>+</a:t>
            </a:r>
            <a:r>
              <a:rPr lang="en-US" baseline="0" dirty="0"/>
              <a:t>DEV</a:t>
            </a:r>
            <a:r>
              <a:rPr lang="he-IL" baseline="0" dirty="0"/>
              <a:t>  כל ה-</a:t>
            </a:r>
            <a:r>
              <a:rPr lang="en-US" baseline="0" dirty="0"/>
              <a:t>CREDENTIALS</a:t>
            </a:r>
            <a:r>
              <a:rPr lang="he-IL" baseline="0" dirty="0"/>
              <a:t> שאפשר להעלות על הדעת בקשר עם הפעילויות הללו יהיו שמורים ב-</a:t>
            </a:r>
            <a:r>
              <a:rPr lang="en-US" baseline="0" dirty="0"/>
              <a:t>SERVER</a:t>
            </a:r>
            <a:endParaRPr lang="he-IL" baseline="0" dirty="0"/>
          </a:p>
          <a:p>
            <a:pPr algn="r" rtl="1"/>
            <a:r>
              <a:rPr lang="he-IL" dirty="0"/>
              <a:t>ונגישים ל- </a:t>
            </a:r>
            <a:r>
              <a:rPr lang="en-US" dirty="0"/>
              <a:t>ADMIN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19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he-IL" dirty="0"/>
              <a:t>גישת</a:t>
            </a:r>
            <a:r>
              <a:rPr lang="he-IL" baseline="0" dirty="0"/>
              <a:t> </a:t>
            </a:r>
            <a:r>
              <a:rPr lang="en-US" baseline="0" dirty="0"/>
              <a:t>ADMIN</a:t>
            </a:r>
            <a:r>
              <a:rPr lang="he-IL" baseline="0" dirty="0"/>
              <a:t> ל-</a:t>
            </a:r>
            <a:r>
              <a:rPr lang="en-US" baseline="0" dirty="0"/>
              <a:t>JENKINS</a:t>
            </a:r>
            <a:r>
              <a:rPr lang="he-IL" baseline="0" dirty="0"/>
              <a:t> היא </a:t>
            </a:r>
            <a:r>
              <a:rPr lang="en-US" baseline="0" dirty="0"/>
              <a:t>GOD MODE</a:t>
            </a:r>
            <a:r>
              <a:rPr lang="he-IL" baseline="0" dirty="0"/>
              <a:t> למעשה, לא רק לסרבר של ג'נקינס אלא לכל המערכות שמתחברות אליו ומכאן הסכנה.</a:t>
            </a:r>
          </a:p>
          <a:p>
            <a:pPr algn="r" rtl="1"/>
            <a:r>
              <a:rPr lang="he-IL" baseline="0" dirty="0"/>
              <a:t>ישנן מספר דרכים לשלוף את כל הנתונים והסודות, כולל </a:t>
            </a:r>
            <a:r>
              <a:rPr lang="en-US" baseline="0" dirty="0"/>
              <a:t>CODE EXECUTION</a:t>
            </a:r>
            <a:r>
              <a:rPr lang="he-IL" baseline="0" dirty="0"/>
              <a:t>, אם רק רוצים (לא צריך!)</a:t>
            </a:r>
          </a:p>
          <a:p>
            <a:pPr algn="r" rtl="1"/>
            <a:r>
              <a:rPr lang="he-IL" baseline="0" dirty="0"/>
              <a:t>מקבלים אוטומטית גישה לקוד, גישה לכל המפתחות השמורים ב-</a:t>
            </a:r>
            <a:r>
              <a:rPr lang="en-US" baseline="0" dirty="0"/>
              <a:t>JENKINS</a:t>
            </a:r>
            <a:r>
              <a:rPr lang="he-IL" baseline="0" dirty="0"/>
              <a:t> ==== </a:t>
            </a:r>
            <a:r>
              <a:rPr lang="en-US" baseline="0" dirty="0"/>
              <a:t>AWS</a:t>
            </a:r>
            <a:r>
              <a:rPr lang="he-IL" baseline="0" dirty="0"/>
              <a:t>, </a:t>
            </a:r>
            <a:r>
              <a:rPr lang="en-US" baseline="0" dirty="0"/>
              <a:t>DOCKER</a:t>
            </a:r>
            <a:r>
              <a:rPr lang="he-IL" baseline="0" dirty="0"/>
              <a:t>, </a:t>
            </a:r>
            <a:r>
              <a:rPr lang="en-US" baseline="0" dirty="0"/>
              <a:t>GITHUB</a:t>
            </a:r>
            <a:r>
              <a:rPr lang="he-IL" baseline="0" dirty="0"/>
              <a:t>, </a:t>
            </a:r>
            <a:r>
              <a:rPr lang="en-US" baseline="0" dirty="0"/>
              <a:t>DATABASES</a:t>
            </a:r>
            <a:r>
              <a:rPr lang="he-IL" baseline="0" dirty="0"/>
              <a:t> ואחרים......</a:t>
            </a:r>
          </a:p>
          <a:p>
            <a:pPr algn="r" rtl="1"/>
            <a:r>
              <a:rPr lang="he-IL" baseline="0" dirty="0"/>
              <a:t>מכיוון שג'נקינס הוא ה-</a:t>
            </a:r>
            <a:r>
              <a:rPr lang="en-US" baseline="0" dirty="0"/>
              <a:t>HUB</a:t>
            </a:r>
            <a:r>
              <a:rPr lang="he-IL" baseline="0" dirty="0"/>
              <a:t> של כל הפעולות הקשורות ב- </a:t>
            </a:r>
            <a:r>
              <a:rPr lang="en-US" baseline="0" dirty="0"/>
              <a:t>OPS</a:t>
            </a:r>
            <a:r>
              <a:rPr lang="he-IL" baseline="0" dirty="0"/>
              <a:t>+</a:t>
            </a:r>
            <a:r>
              <a:rPr lang="en-US" baseline="0" dirty="0"/>
              <a:t>DEV</a:t>
            </a:r>
            <a:r>
              <a:rPr lang="he-IL" baseline="0" dirty="0"/>
              <a:t>  כל ה-</a:t>
            </a:r>
            <a:r>
              <a:rPr lang="en-US" baseline="0" dirty="0"/>
              <a:t>CREDENTIALS</a:t>
            </a:r>
            <a:r>
              <a:rPr lang="he-IL" baseline="0" dirty="0"/>
              <a:t> שאפשר להעלות על הדעת בקשר עם הפעילויות הללו יהיו שמורים ב-</a:t>
            </a:r>
            <a:r>
              <a:rPr lang="en-US" baseline="0" dirty="0"/>
              <a:t>SERVER</a:t>
            </a:r>
            <a:endParaRPr lang="he-IL" baseline="0" dirty="0"/>
          </a:p>
          <a:p>
            <a:pPr algn="r" rtl="1"/>
            <a:r>
              <a:rPr lang="he-IL" dirty="0"/>
              <a:t>ונגישים ל- </a:t>
            </a:r>
            <a:r>
              <a:rPr lang="en-US" dirty="0"/>
              <a:t>ADMIN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199CD-3E1B-4AE6-990F-76F925F5EA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86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F842B-8C57-42AF-9033-4D60CD1424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68E1BB-D480-4FC8-9EB4-AE635CBA01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0DF17F-F4AB-4B25-9399-96DE8593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7A3D4-C4DA-4034-AFAD-BBFB79280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85696-1037-4D65-9472-1E385B53E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90644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96B7A-7AF3-42B4-8DC9-ADD4F16F5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4C2E6-ED73-4A20-9371-C660659F7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763C5-F8B4-4CFF-B247-6D1AAA0D1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99E61-7B57-4295-91F2-40FDA3482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79FC36-A4B8-4714-94CB-86A62D9BC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86850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08BCC6-967E-4224-8CDC-E11B62D34B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1BD8ED-C091-46BA-8D23-FA4B137CD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50A71B-DEDD-426C-AFAC-8495F1E54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CD704-6DB5-4E10-9B87-8484B2666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C5347-EAEF-4A24-A3F1-98485FB67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52655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37C80-94F6-4539-8EF8-D362B2DD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A9A6C-450D-47CE-9528-EB070F0E3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F855F-8CB5-4170-8D62-477CBFF45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E5D09-CC0E-4B44-B2A5-C806AF2C2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0EEDB-07F4-4950-8148-6E4531E4A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82006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CCE1F-07EA-4FC9-8E70-ABB26E5E9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B37F6B-8E37-48C6-B77B-CA284B92E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9F148-2335-434A-9521-749F5E03D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9BC718-8C6A-4510-A10A-95051B640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C4E8D-FEB0-4D11-B2D8-1AAE8EF33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58770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E7AD4-0E0C-4988-8FF6-BFC5C31A3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89359-6874-49DC-828F-89FC92ACE7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E8DE6D-4E14-4AD5-AEBC-9D3783CD3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E32995-1AE8-4994-AA54-BA084D827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556300-533D-4CED-A6BC-1347B1517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92ABC6-6206-4E31-8342-C0C371709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10026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35161-692F-49EE-9F5D-E3EC0C7E7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20F3AB-FF4F-4387-847B-75DA891B2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905782-5F18-4BE5-A33A-E665AF888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D2065E-E0E1-42DF-9C1D-DB363E12C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04597A-BDE2-46E0-BDB1-6AEC9ECD1F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FB98A9-D708-4EFE-BCD5-660373E89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CAFF6E-DD3F-4573-AE28-594EF867C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3D979D-EC71-419B-AC8A-C8A6518E9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79893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F2B1C-3F00-45FE-A043-B6281D238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E212F3-1658-402F-9E85-9DB4AF796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E0C512-CF4E-4D6A-8CBB-52075B460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0778CF-A17D-499B-A49E-EF60B4A62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68135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7C15BF-DA4E-4B0B-BFA1-C88742BF7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484937F-2390-493A-96EB-2FD97A198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D48B20-CF94-4903-9AD0-7D0FFF866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96942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31BBA-99B5-430D-9672-C8C946D9A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13E26-D142-4EAC-BA8E-BB86CB3ED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518265-DC99-45F4-A5D9-1A7D17951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F9A20-B453-4BC0-8DF1-44DD93AAB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104D18-7017-4F3B-987B-FAA005024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7DAA24-3305-462A-8286-8295DAE83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1110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4934-8CB7-490B-8FCB-8E821DAEB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FBFB3C-0DFD-4FD8-BF54-34A768D6840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65328C-6592-454C-ABE4-81079A9C27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DF8E9-54C1-40A4-8A09-3ADCA6667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997AED-A1DB-43D5-84D5-4E6837962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B1CD82-EFFF-4F86-AB5C-E8E5C95D0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30028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E75FFA-7D13-4120-9B11-855EA84C7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AD634E-0074-4205-BFE6-653E026801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1B3B4-84FC-442D-B709-60B5159A34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C6259-8CF3-42B6-A508-20AD8D52E6D5}" type="datetimeFigureOut">
              <a:rPr lang="en-IL" smtClean="0"/>
              <a:t>16/10/2019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EE918-6A92-4DD8-9A84-447A11CF82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D4C93-3C67-4470-8A72-B784BF8CF7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4394C-943A-452F-8AE6-67A1212E697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43461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Hearing_rang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effectLst>
                  <a:outerShdw blurRad="50800" dist="38100" algn="l" rotWithShape="0">
                    <a:schemeClr val="tx1">
                      <a:lumMod val="65000"/>
                      <a:alpha val="40000"/>
                    </a:schemeClr>
                  </a:outerShdw>
                </a:effectLst>
              </a:rPr>
              <a:t>Shabak</a:t>
            </a:r>
            <a:r>
              <a:rPr lang="en-US" dirty="0">
                <a:effectLst>
                  <a:outerShdw blurRad="50800" dist="38100" algn="l" rotWithShape="0">
                    <a:schemeClr val="tx1">
                      <a:lumMod val="65000"/>
                      <a:alpha val="40000"/>
                    </a:schemeClr>
                  </a:outerShdw>
                </a:effectLst>
              </a:rPr>
              <a:t> Hardware Challenge #2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Happy country	</a:t>
            </a:r>
            <a:r>
              <a:rPr lang="he-IL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			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9" y="72899"/>
            <a:ext cx="2257385" cy="53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2" y="381000"/>
            <a:ext cx="9144001" cy="6096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Challenge:</a:t>
            </a: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76400" y="990601"/>
            <a:ext cx="8610600" cy="5756407"/>
          </a:xfrm>
          <a:prstGeom prst="rect">
            <a:avLst/>
          </a:prstGeom>
        </p:spPr>
      </p:pic>
      <p:pic>
        <p:nvPicPr>
          <p:cNvPr id="3" name="happy_country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972800" y="5867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145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2" y="381000"/>
            <a:ext cx="9144001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What’s in a Voice?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838201" y="1295400"/>
            <a:ext cx="9734550" cy="498179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Audio Frequency (AF) is a periodic vibration whose frequency is audible to the average human ear.</a:t>
            </a:r>
          </a:p>
          <a:p>
            <a:r>
              <a:rPr lang="en-US" dirty="0"/>
              <a:t>16-32Hz      – Lower human threshold</a:t>
            </a:r>
          </a:p>
          <a:p>
            <a:r>
              <a:rPr lang="en-US" dirty="0"/>
              <a:t>32-512Hz    – lower bass notes</a:t>
            </a:r>
          </a:p>
          <a:p>
            <a:r>
              <a:rPr lang="en-US" dirty="0"/>
              <a:t>512-2,048Hz       – human speech</a:t>
            </a:r>
          </a:p>
          <a:p>
            <a:r>
              <a:rPr lang="en-US" dirty="0"/>
              <a:t>2,048-8,192Hz   – Gives presence to speech</a:t>
            </a:r>
          </a:p>
          <a:p>
            <a:r>
              <a:rPr lang="en-US" dirty="0"/>
              <a:t>8,192-16,384Hz – Sound of bells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The generally accepted standard </a:t>
            </a:r>
            <a:r>
              <a:rPr lang="en-US" dirty="0">
                <a:hlinkClick r:id="rId3" tooltip="Hearing range"/>
              </a:rPr>
              <a:t>range of audible</a:t>
            </a:r>
          </a:p>
          <a:p>
            <a:pPr marL="0" indent="0">
              <a:buNone/>
            </a:pPr>
            <a:r>
              <a:rPr lang="en-US" dirty="0">
                <a:hlinkClick r:id="rId3" tooltip="Hearing range"/>
              </a:rPr>
              <a:t>frequencies</a:t>
            </a:r>
            <a:r>
              <a:rPr lang="en-US" dirty="0"/>
              <a:t> for humans is </a:t>
            </a:r>
            <a:r>
              <a:rPr lang="en-US" dirty="0">
                <a:solidFill>
                  <a:schemeClr val="accent2"/>
                </a:solidFill>
              </a:rPr>
              <a:t>20 to 20,000 Hz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Dogs: 64-44,000 Hz</a:t>
            </a:r>
          </a:p>
          <a:p>
            <a:pPr marL="0" indent="0">
              <a:buNone/>
            </a:pPr>
            <a:r>
              <a:rPr lang="en-US" dirty="0"/>
              <a:t>Bats: 10-212 kHz</a:t>
            </a:r>
            <a:endParaRPr lang="he-IL" dirty="0"/>
          </a:p>
          <a:p>
            <a:pPr marL="0" indent="0">
              <a:buNone/>
            </a:pPr>
            <a:endParaRPr lang="he-IL" dirty="0"/>
          </a:p>
          <a:p>
            <a:pPr marL="0" indent="0">
              <a:buNone/>
            </a:pPr>
            <a:endParaRPr lang="he-IL" dirty="0"/>
          </a:p>
          <a:p>
            <a:pPr marL="0" indent="0">
              <a:buNone/>
            </a:pPr>
            <a:endParaRPr lang="he-IL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he-IL" dirty="0"/>
          </a:p>
          <a:p>
            <a:pPr marL="0" indent="0">
              <a:buNone/>
            </a:pPr>
            <a:endParaRPr lang="he-IL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2" y="381000"/>
            <a:ext cx="9144001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Steganography in Audio Files [1]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25974" y="1066800"/>
            <a:ext cx="6706852" cy="5676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524001"/>
            <a:ext cx="4191000" cy="4114801"/>
          </a:xfrm>
        </p:spPr>
        <p:txBody>
          <a:bodyPr/>
          <a:lstStyle/>
          <a:p>
            <a:r>
              <a:rPr lang="en-US" dirty="0"/>
              <a:t>Data Exfiltration using MP3 audio file example</a:t>
            </a:r>
          </a:p>
        </p:txBody>
      </p:sp>
    </p:spTree>
    <p:extLst>
      <p:ext uri="{BB962C8B-B14F-4D97-AF65-F5344CB8AC3E}">
        <p14:creationId xmlns:p14="http://schemas.microsoft.com/office/powerpoint/2010/main" val="357318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2" y="381000"/>
            <a:ext cx="9144001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Steganography in Audio Files [2]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85800" y="1524001"/>
            <a:ext cx="4191000" cy="4114801"/>
          </a:xfrm>
        </p:spPr>
        <p:txBody>
          <a:bodyPr/>
          <a:lstStyle/>
          <a:p>
            <a:r>
              <a:rPr lang="en-US" dirty="0"/>
              <a:t>Using LSB modification</a:t>
            </a:r>
          </a:p>
        </p:txBody>
      </p:sp>
      <p:pic>
        <p:nvPicPr>
          <p:cNvPr id="3078" name="Picture 6" descr="https://cdn-images-1.medium.com/max/1600/1*THFuhBPeMI5lE4JiLcF-OQ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19200" y="2286001"/>
            <a:ext cx="10629900" cy="410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641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2" y="381000"/>
            <a:ext cx="9144001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Now, to Work!</a:t>
            </a:r>
            <a:endParaRPr lang="en-US" b="1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571501" y="1524001"/>
            <a:ext cx="9372599" cy="44196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Audacity</a:t>
            </a:r>
            <a:r>
              <a:rPr lang="en-US" dirty="0"/>
              <a:t> is software of choice</a:t>
            </a:r>
          </a:p>
          <a:p>
            <a:r>
              <a:rPr lang="en-US" dirty="0"/>
              <a:t>Anomaly in first 5 seconds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4401" y="1066801"/>
            <a:ext cx="7239000" cy="528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847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2" y="381000"/>
            <a:ext cx="9144001" cy="609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Frequency Analysis</a:t>
            </a:r>
            <a:endParaRPr lang="en-US" b="1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571502" y="1524001"/>
            <a:ext cx="4991099" cy="4419601"/>
          </a:xfrm>
        </p:spPr>
        <p:txBody>
          <a:bodyPr>
            <a:normAutofit/>
          </a:bodyPr>
          <a:lstStyle/>
          <a:p>
            <a:r>
              <a:rPr lang="en-US" dirty="0"/>
              <a:t>Frequency analysis shows something above audio frequencies, around 85 </a:t>
            </a:r>
            <a:r>
              <a:rPr lang="en-US" dirty="0" err="1"/>
              <a:t>Khz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1" y="1219201"/>
            <a:ext cx="5229225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099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695</Words>
  <Application>Microsoft Office PowerPoint</Application>
  <PresentationFormat>Widescreen</PresentationFormat>
  <Paragraphs>67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Shabak Hardware Challenge #2</vt:lpstr>
      <vt:lpstr>The Challenge:</vt:lpstr>
      <vt:lpstr>What’s in a Voice?</vt:lpstr>
      <vt:lpstr>Steganography in Audio Files [1]</vt:lpstr>
      <vt:lpstr>Steganography in Audio Files [2]</vt:lpstr>
      <vt:lpstr>Now, to Work!</vt:lpstr>
      <vt:lpstr>Frequency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Nimrod Stoler</dc:creator>
  <cp:lastModifiedBy>Nimrod Stoler</cp:lastModifiedBy>
  <cp:revision>2</cp:revision>
  <dcterms:created xsi:type="dcterms:W3CDTF">2019-10-16T08:00:19Z</dcterms:created>
  <dcterms:modified xsi:type="dcterms:W3CDTF">2019-10-16T08:00:53Z</dcterms:modified>
</cp:coreProperties>
</file>

<file path=docProps/thumbnail.jpeg>
</file>